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460" r:id="rId3"/>
    <p:sldId id="446" r:id="rId4"/>
    <p:sldId id="461" r:id="rId5"/>
    <p:sldId id="436" r:id="rId6"/>
    <p:sldId id="329" r:id="rId7"/>
    <p:sldId id="462" r:id="rId8"/>
    <p:sldId id="463" r:id="rId9"/>
    <p:sldId id="455" r:id="rId10"/>
    <p:sldId id="456" r:id="rId11"/>
    <p:sldId id="459" r:id="rId12"/>
    <p:sldId id="464" r:id="rId13"/>
    <p:sldId id="450" r:id="rId14"/>
    <p:sldId id="465" r:id="rId15"/>
    <p:sldId id="466" r:id="rId16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6" d="100"/>
          <a:sy n="86" d="100"/>
        </p:scale>
        <p:origin x="198" y="-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28.11.2020.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28.11.2020.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28.11.2020.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28.11.2020.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28.11.2020.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28.11.2020.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28.11.2020.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28.11.2020.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28.11.2020.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28.11.2020.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28.11.2020.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28.11.2020.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slideLayout" Target="../slideLayouts/slideLayout2.xml"/><Relationship Id="rId7" Type="http://schemas.openxmlformats.org/officeDocument/2006/relationships/hyperlink" Target="https://www.e-sfera.hr/dodatni-digitalni-sadrzaji/5b5ad067-c224-47d4-b876-ffd9dc1fff74/assets/audio/unit_3_lesson_3_mg_6-01.mp3" TargetMode="Externa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learningapps.org/watch?v=pc8ajc4jk20" TargetMode="External"/><Relationship Id="rId4" Type="http://schemas.openxmlformats.org/officeDocument/2006/relationships/hyperlink" Target="https://learningapps.org/watch?v=pdmhev86j20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e-sfera.hr/dodatni-digitalni-sadrzaji/5b5ad067-c224-47d4-b876-ffd9dc1fff74/" TargetMode="External"/><Relationship Id="rId5" Type="http://schemas.openxmlformats.org/officeDocument/2006/relationships/image" Target="../media/image30.png"/><Relationship Id="rId4" Type="http://schemas.openxmlformats.org/officeDocument/2006/relationships/hyperlink" Target="https://www.e-sfera.hr/dodatni-digitalni-sadrzaji/ad6bdda6-8715-4891-97c7-fc25b9bcab20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3;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These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Days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05850" y="3309756"/>
            <a:ext cx="6367210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dirty="0">
                <a:ea typeface="Cambria" panose="02040503050406030204" pitchFamily="18" charset="0"/>
                <a:cs typeface="+mj-cs"/>
              </a:rPr>
              <a:t>I had a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dream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118" y="1265322"/>
            <a:ext cx="3297260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9" y="0"/>
            <a:ext cx="5103270" cy="6824564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667" y="1352465"/>
            <a:ext cx="10460135" cy="492567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42799" y="590219"/>
            <a:ext cx="6753463" cy="2838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Write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past </a:t>
            </a:r>
            <a:r>
              <a:rPr lang="hr-HR" sz="2000" b="1" dirty="0" err="1"/>
              <a:t>using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phrases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brackets</a:t>
            </a:r>
            <a:r>
              <a:rPr lang="en-US" sz="2000" b="1" dirty="0"/>
              <a:t>.</a:t>
            </a:r>
            <a:br>
              <a:rPr lang="hr-HR" sz="2000" b="1" dirty="0"/>
            </a:br>
            <a:r>
              <a:rPr lang="hr-HR" sz="2000" i="1" dirty="0"/>
              <a:t>Napiši rečenice u prošlosti koristeći izraze u zagradama.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7A973785-2B9D-4061-AF6B-0F9DFBBC2C19}"/>
              </a:ext>
            </a:extLst>
          </p:cNvPr>
          <p:cNvSpPr txBox="1">
            <a:spLocks/>
          </p:cNvSpPr>
          <p:nvPr/>
        </p:nvSpPr>
        <p:spPr>
          <a:xfrm>
            <a:off x="4357950" y="1763628"/>
            <a:ext cx="9146867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Last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week</a:t>
            </a:r>
            <a:r>
              <a:rPr lang="hr-HR" sz="2400" i="1" dirty="0">
                <a:solidFill>
                  <a:srgbClr val="FF0000"/>
                </a:solidFill>
              </a:rPr>
              <a:t>, I </a:t>
            </a:r>
            <a:r>
              <a:rPr lang="hr-HR" sz="2400" i="1" dirty="0" err="1">
                <a:solidFill>
                  <a:srgbClr val="FF0000"/>
                </a:solidFill>
              </a:rPr>
              <a:t>cleaned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my</a:t>
            </a:r>
            <a:r>
              <a:rPr lang="hr-HR" sz="2400" i="1" dirty="0">
                <a:solidFill>
                  <a:srgbClr val="FF0000"/>
                </a:solidFill>
              </a:rPr>
              <a:t> room.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7A033501-003C-453F-B9B1-5487E11EA67D}"/>
              </a:ext>
            </a:extLst>
          </p:cNvPr>
          <p:cNvSpPr txBox="1">
            <a:spLocks/>
          </p:cNvSpPr>
          <p:nvPr/>
        </p:nvSpPr>
        <p:spPr>
          <a:xfrm>
            <a:off x="6154526" y="2432630"/>
            <a:ext cx="9146867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350" i="1" dirty="0">
                <a:solidFill>
                  <a:srgbClr val="FF0000"/>
                </a:solidFill>
              </a:rPr>
              <a:t>A </a:t>
            </a:r>
            <a:r>
              <a:rPr lang="hr-HR" sz="2350" i="1" dirty="0" err="1">
                <a:solidFill>
                  <a:srgbClr val="FF0000"/>
                </a:solidFill>
              </a:rPr>
              <a:t>few</a:t>
            </a:r>
            <a:r>
              <a:rPr lang="hr-HR" sz="2350" i="1" dirty="0">
                <a:solidFill>
                  <a:srgbClr val="FF0000"/>
                </a:solidFill>
              </a:rPr>
              <a:t> </a:t>
            </a:r>
            <a:r>
              <a:rPr lang="hr-HR" sz="2350" i="1" dirty="0" err="1">
                <a:solidFill>
                  <a:srgbClr val="FF0000"/>
                </a:solidFill>
              </a:rPr>
              <a:t>days</a:t>
            </a:r>
            <a:r>
              <a:rPr lang="hr-HR" sz="2350" i="1" dirty="0">
                <a:solidFill>
                  <a:srgbClr val="FF0000"/>
                </a:solidFill>
              </a:rPr>
              <a:t> ago, </a:t>
            </a:r>
            <a:r>
              <a:rPr lang="hr-HR" sz="2350" i="1" dirty="0" err="1">
                <a:solidFill>
                  <a:srgbClr val="FF0000"/>
                </a:solidFill>
              </a:rPr>
              <a:t>Jack</a:t>
            </a:r>
            <a:r>
              <a:rPr lang="hr-HR" sz="2350" i="1" dirty="0">
                <a:solidFill>
                  <a:srgbClr val="FF0000"/>
                </a:solidFill>
              </a:rPr>
              <a:t> </a:t>
            </a:r>
            <a:r>
              <a:rPr lang="hr-HR" sz="2350" i="1" dirty="0" err="1">
                <a:solidFill>
                  <a:srgbClr val="FF0000"/>
                </a:solidFill>
              </a:rPr>
              <a:t>met</a:t>
            </a:r>
            <a:r>
              <a:rPr lang="hr-HR" sz="2350" i="1" dirty="0">
                <a:solidFill>
                  <a:srgbClr val="FF0000"/>
                </a:solidFill>
              </a:rPr>
              <a:t> </a:t>
            </a:r>
            <a:r>
              <a:rPr lang="hr-HR" sz="2350" i="1" dirty="0" err="1">
                <a:solidFill>
                  <a:srgbClr val="FF0000"/>
                </a:solidFill>
              </a:rPr>
              <a:t>Claire’s</a:t>
            </a:r>
            <a:r>
              <a:rPr lang="hr-HR" sz="2350" i="1" dirty="0">
                <a:solidFill>
                  <a:srgbClr val="FF0000"/>
                </a:solidFill>
              </a:rPr>
              <a:t> </a:t>
            </a:r>
            <a:r>
              <a:rPr lang="hr-HR" sz="2350" i="1" dirty="0" err="1">
                <a:solidFill>
                  <a:srgbClr val="FF0000"/>
                </a:solidFill>
              </a:rPr>
              <a:t>boyfriend</a:t>
            </a:r>
            <a:r>
              <a:rPr lang="hr-HR" sz="235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603C9155-6A27-4A74-AEAF-BA7FA9640376}"/>
              </a:ext>
            </a:extLst>
          </p:cNvPr>
          <p:cNvSpPr txBox="1">
            <a:spLocks/>
          </p:cNvSpPr>
          <p:nvPr/>
        </p:nvSpPr>
        <p:spPr>
          <a:xfrm>
            <a:off x="5279784" y="3101632"/>
            <a:ext cx="9146867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She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heard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that</a:t>
            </a:r>
            <a:r>
              <a:rPr lang="hr-HR" sz="2400" i="1" dirty="0">
                <a:solidFill>
                  <a:srgbClr val="FF0000"/>
                </a:solidFill>
              </a:rPr>
              <a:t> song a </a:t>
            </a:r>
            <a:r>
              <a:rPr lang="hr-HR" sz="2400" i="1" dirty="0" err="1">
                <a:solidFill>
                  <a:srgbClr val="FF0000"/>
                </a:solidFill>
              </a:rPr>
              <a:t>long</a:t>
            </a:r>
            <a:r>
              <a:rPr lang="hr-HR" sz="2400" i="1" dirty="0">
                <a:solidFill>
                  <a:srgbClr val="FF0000"/>
                </a:solidFill>
              </a:rPr>
              <a:t> time ago.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49E5564B-3D3B-41B9-8B5F-0E60EE55997C}"/>
              </a:ext>
            </a:extLst>
          </p:cNvPr>
          <p:cNvSpPr txBox="1">
            <a:spLocks/>
          </p:cNvSpPr>
          <p:nvPr/>
        </p:nvSpPr>
        <p:spPr>
          <a:xfrm>
            <a:off x="4602834" y="3752466"/>
            <a:ext cx="9146867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Yesterday</a:t>
            </a:r>
            <a:r>
              <a:rPr lang="hr-HR" sz="2400" i="1" dirty="0">
                <a:solidFill>
                  <a:srgbClr val="FF0000"/>
                </a:solidFill>
              </a:rPr>
              <a:t>, I </a:t>
            </a:r>
            <a:r>
              <a:rPr lang="hr-HR" sz="2400" i="1" dirty="0" err="1">
                <a:solidFill>
                  <a:srgbClr val="FF0000"/>
                </a:solidFill>
              </a:rPr>
              <a:t>forgot</a:t>
            </a:r>
            <a:r>
              <a:rPr lang="hr-HR" sz="2400" i="1" dirty="0">
                <a:solidFill>
                  <a:srgbClr val="FF0000"/>
                </a:solidFill>
              </a:rPr>
              <a:t> to </a:t>
            </a:r>
            <a:r>
              <a:rPr lang="hr-HR" sz="2400" i="1" dirty="0" err="1">
                <a:solidFill>
                  <a:srgbClr val="FF0000"/>
                </a:solidFill>
              </a:rPr>
              <a:t>call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you</a:t>
            </a:r>
            <a:r>
              <a:rPr lang="hr-HR" sz="24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EB0FE154-CBED-441B-84D3-A07285F95D5C}"/>
              </a:ext>
            </a:extLst>
          </p:cNvPr>
          <p:cNvSpPr txBox="1">
            <a:spLocks/>
          </p:cNvSpPr>
          <p:nvPr/>
        </p:nvSpPr>
        <p:spPr>
          <a:xfrm>
            <a:off x="4799839" y="4421468"/>
            <a:ext cx="9146867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Last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Monday</a:t>
            </a:r>
            <a:r>
              <a:rPr lang="hr-HR" sz="2400" i="1" dirty="0">
                <a:solidFill>
                  <a:srgbClr val="FF0000"/>
                </a:solidFill>
              </a:rPr>
              <a:t>, I </a:t>
            </a:r>
            <a:r>
              <a:rPr lang="hr-HR" sz="2400" i="1" dirty="0" err="1">
                <a:solidFill>
                  <a:srgbClr val="FF0000"/>
                </a:solidFill>
              </a:rPr>
              <a:t>lost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my</a:t>
            </a:r>
            <a:r>
              <a:rPr lang="hr-HR" sz="2400" i="1" dirty="0">
                <a:solidFill>
                  <a:srgbClr val="FF0000"/>
                </a:solidFill>
              </a:rPr>
              <a:t> car </a:t>
            </a:r>
            <a:r>
              <a:rPr lang="hr-HR" sz="2400" i="1" dirty="0" err="1">
                <a:solidFill>
                  <a:srgbClr val="FF0000"/>
                </a:solidFill>
              </a:rPr>
              <a:t>keys</a:t>
            </a:r>
            <a:r>
              <a:rPr lang="hr-HR" sz="24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5C09FA32-BED9-4BCC-B706-F556EC22699A}"/>
              </a:ext>
            </a:extLst>
          </p:cNvPr>
          <p:cNvSpPr txBox="1">
            <a:spLocks/>
          </p:cNvSpPr>
          <p:nvPr/>
        </p:nvSpPr>
        <p:spPr>
          <a:xfrm>
            <a:off x="5669634" y="5120422"/>
            <a:ext cx="9146867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In June, </a:t>
            </a:r>
            <a:r>
              <a:rPr lang="hr-HR" sz="2400" i="1" dirty="0" err="1">
                <a:solidFill>
                  <a:srgbClr val="FF0000"/>
                </a:solidFill>
              </a:rPr>
              <a:t>we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visited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our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relatives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in</a:t>
            </a:r>
            <a:r>
              <a:rPr lang="hr-HR" sz="2400" i="1" dirty="0">
                <a:solidFill>
                  <a:srgbClr val="FF0000"/>
                </a:solidFill>
              </a:rPr>
              <a:t> Canada.</a:t>
            </a: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95A23B16-7BC8-4D34-A666-885D335233B8}"/>
              </a:ext>
            </a:extLst>
          </p:cNvPr>
          <p:cNvSpPr txBox="1">
            <a:spLocks/>
          </p:cNvSpPr>
          <p:nvPr/>
        </p:nvSpPr>
        <p:spPr>
          <a:xfrm>
            <a:off x="5892658" y="5741304"/>
            <a:ext cx="9146867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Mary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read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the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whole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book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in</a:t>
            </a:r>
            <a:r>
              <a:rPr lang="hr-HR" sz="2400" i="1" dirty="0">
                <a:solidFill>
                  <a:srgbClr val="FF0000"/>
                </a:solidFill>
              </a:rPr>
              <a:t> one </a:t>
            </a:r>
            <a:r>
              <a:rPr lang="hr-HR" sz="2400" i="1" dirty="0" err="1">
                <a:solidFill>
                  <a:srgbClr val="FF0000"/>
                </a:solidFill>
              </a:rPr>
              <a:t>evening</a:t>
            </a:r>
            <a:r>
              <a:rPr lang="hr-HR" sz="2400" i="1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8927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3" grpId="0" build="p"/>
      <p:bldP spid="14" grpId="0" build="p"/>
      <p:bldP spid="15" grpId="0" build="p"/>
      <p:bldP spid="16" grpId="0" build="p"/>
      <p:bldP spid="21" grpId="0" build="p"/>
      <p:bldP spid="22" grpId="0" build="p"/>
      <p:bldP spid="2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3" y="9431"/>
            <a:ext cx="5133735" cy="6869341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242277" y="89293"/>
            <a:ext cx="6019800" cy="951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...</a:t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05" y="144000"/>
            <a:ext cx="9777620" cy="659165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10055657" y="2622938"/>
            <a:ext cx="2012413" cy="161212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Put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verbs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brackets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past </a:t>
            </a:r>
            <a:r>
              <a:rPr lang="hr-HR" sz="2000" b="1" dirty="0" err="1"/>
              <a:t>simple</a:t>
            </a:r>
            <a:r>
              <a:rPr lang="en-US" sz="2000" b="1" dirty="0"/>
              <a:t>.</a:t>
            </a:r>
            <a:br>
              <a:rPr lang="hr-HR" sz="2000" b="1" dirty="0"/>
            </a:br>
            <a:r>
              <a:rPr lang="hr-HR" sz="2000" i="1" dirty="0"/>
              <a:t>Glagole u zagradi upotrijebi u PAST SIMPLE obliku.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A67CBDFF-6CE8-436B-AFCA-2EA7218136F8}"/>
              </a:ext>
            </a:extLst>
          </p:cNvPr>
          <p:cNvSpPr txBox="1">
            <a:spLocks/>
          </p:cNvSpPr>
          <p:nvPr/>
        </p:nvSpPr>
        <p:spPr>
          <a:xfrm>
            <a:off x="934977" y="623489"/>
            <a:ext cx="1830258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was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DA0F923E-454A-4819-9373-AB9B7C29B417}"/>
              </a:ext>
            </a:extLst>
          </p:cNvPr>
          <p:cNvSpPr txBox="1">
            <a:spLocks/>
          </p:cNvSpPr>
          <p:nvPr/>
        </p:nvSpPr>
        <p:spPr>
          <a:xfrm>
            <a:off x="3361735" y="623489"/>
            <a:ext cx="1830258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was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C7D6AC97-E942-49B4-B220-8EB49D1FB17B}"/>
              </a:ext>
            </a:extLst>
          </p:cNvPr>
          <p:cNvSpPr txBox="1">
            <a:spLocks/>
          </p:cNvSpPr>
          <p:nvPr/>
        </p:nvSpPr>
        <p:spPr>
          <a:xfrm>
            <a:off x="318098" y="1040861"/>
            <a:ext cx="1830258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   </a:t>
            </a:r>
            <a:r>
              <a:rPr lang="hr-HR" sz="2400" i="1" dirty="0" err="1">
                <a:solidFill>
                  <a:srgbClr val="FF0000"/>
                </a:solidFill>
              </a:rPr>
              <a:t>dreamt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901C7C09-5D51-43FA-8E6A-78583FAD0CEF}"/>
              </a:ext>
            </a:extLst>
          </p:cNvPr>
          <p:cNvSpPr txBox="1">
            <a:spLocks/>
          </p:cNvSpPr>
          <p:nvPr/>
        </p:nvSpPr>
        <p:spPr>
          <a:xfrm>
            <a:off x="5878595" y="1040860"/>
            <a:ext cx="1830258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bought</a:t>
            </a:r>
            <a:endParaRPr lang="hr-HR" sz="24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69830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  <p:bldP spid="19" grpId="0" build="p"/>
      <p:bldP spid="12" grpId="0" build="p"/>
      <p:bldP spid="13" grpId="0" build="p"/>
      <p:bldP spid="1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0" y="15621"/>
            <a:ext cx="5142722" cy="6856962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242279" y="71306"/>
            <a:ext cx="6019800" cy="951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page</a:t>
            </a:r>
            <a:r>
              <a:rPr lang="hr-HR" sz="2000" b="1" dirty="0"/>
              <a:t> 37.</a:t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027" y="172237"/>
            <a:ext cx="9458310" cy="661445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9868883" y="796538"/>
            <a:ext cx="2116089" cy="5670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Answer the questions in full sentences using the clues in brackets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Napiši odgovore na postavljena pitanja punom rečenicom. 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C49752D6-0647-4FD0-A9B6-D83D78EA85C2}"/>
              </a:ext>
            </a:extLst>
          </p:cNvPr>
          <p:cNvSpPr txBox="1">
            <a:spLocks/>
          </p:cNvSpPr>
          <p:nvPr/>
        </p:nvSpPr>
        <p:spPr>
          <a:xfrm>
            <a:off x="497062" y="1078924"/>
            <a:ext cx="10101165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500" i="1" dirty="0">
                <a:solidFill>
                  <a:srgbClr val="FF0000"/>
                </a:solidFill>
              </a:rPr>
              <a:t>Justin Bieber recorded his first album in 2009.</a:t>
            </a:r>
            <a:endParaRPr lang="hr-HR" sz="25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5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Dinosaurs lived throughout the Mesozoic Era, 245 to 65 million years ago.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4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500" i="1" dirty="0">
                <a:solidFill>
                  <a:srgbClr val="FF0000"/>
                </a:solidFill>
              </a:rPr>
              <a:t>George Lucas directed the first Star Wars movie in 1977.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5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500" i="1" dirty="0">
                <a:solidFill>
                  <a:srgbClr val="FF0000"/>
                </a:solidFill>
              </a:rPr>
              <a:t>The Titanic sank on April 15, 1912.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5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100" i="1" dirty="0">
                <a:solidFill>
                  <a:srgbClr val="FF0000"/>
                </a:solidFill>
              </a:rPr>
              <a:t>Mark Zuckerberg launched Facebook on February 4, 2004 from his dormitory room.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4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550" i="1" dirty="0">
                <a:solidFill>
                  <a:srgbClr val="FF0000"/>
                </a:solidFill>
              </a:rPr>
              <a:t>Croatia became the EU member on July 1, 2013.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55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550" i="1" dirty="0">
                <a:solidFill>
                  <a:srgbClr val="FF0000"/>
                </a:solidFill>
              </a:rPr>
              <a:t>Elvis Presley sang his last song live in 1977.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55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550" i="1" dirty="0">
                <a:solidFill>
                  <a:srgbClr val="FF0000"/>
                </a:solidFill>
              </a:rPr>
              <a:t>Prince William got married to Catherine Middleton on April 29, 2011.</a:t>
            </a:r>
            <a:endParaRPr lang="hr-HR" sz="255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354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  <p:bldP spid="6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1" y="7577"/>
            <a:ext cx="5097161" cy="6842846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45.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812" y="444127"/>
            <a:ext cx="8432627" cy="219878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8732530" y="962845"/>
            <a:ext cx="3305658" cy="16800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Nastavak -</a:t>
            </a:r>
            <a:r>
              <a:rPr lang="hr-HR" sz="2000" i="1" dirty="0" err="1"/>
              <a:t>ed</a:t>
            </a:r>
            <a:r>
              <a:rPr lang="hr-HR" sz="2000" i="1" dirty="0"/>
              <a:t> se može izgovarati na tri različita načina. Izgovor nastavka ovisi o posljednjem zvuku infinitiva.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E3BFF7DF-5F2D-4B13-87C9-7125DECCEB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12" y="3087041"/>
            <a:ext cx="8432627" cy="284151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9C72FE3F-0555-4030-8A0C-7BBAE0289141}"/>
              </a:ext>
            </a:extLst>
          </p:cNvPr>
          <p:cNvSpPr txBox="1">
            <a:spLocks/>
          </p:cNvSpPr>
          <p:nvPr/>
        </p:nvSpPr>
        <p:spPr>
          <a:xfrm>
            <a:off x="8732530" y="3094550"/>
            <a:ext cx="3305658" cy="386381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the pronunciation of ending –ed.</a:t>
            </a:r>
            <a:r>
              <a:rPr lang="hr-HR" sz="2000" b="1" dirty="0"/>
              <a:t> </a:t>
            </a:r>
            <a:r>
              <a:rPr lang="en-US" sz="2000" b="1" dirty="0"/>
              <a:t>Put each verb into the past simple tense and into the right column.</a:t>
            </a:r>
            <a:r>
              <a:rPr lang="hr-HR" sz="2000" i="1" dirty="0"/>
              <a:t> </a:t>
            </a:r>
            <a:br>
              <a:rPr lang="hr-HR" sz="2000" i="1" dirty="0"/>
            </a:br>
            <a:r>
              <a:rPr lang="hr-HR" sz="2000" i="1" dirty="0"/>
              <a:t>Poslušaj zvučni zapis na sljedećoj poveznici i rasporedi glagole u stupce s obzirom na izgovor nastavka.</a:t>
            </a:r>
            <a:br>
              <a:rPr lang="hr-HR" sz="2000" i="1" dirty="0"/>
            </a:br>
            <a:r>
              <a:rPr lang="hr-HR" sz="2000" i="1" dirty="0">
                <a:hlinkClick r:id="rId7"/>
              </a:rPr>
              <a:t>https://www.e-sfera.hr/dodatni-digitalni-sadrzaji/5b5ad067-c224-47d4-b876-ffd9dc1fff74/assets/audio/unit_3_lesson_3_mg_6-01.mp3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8" name="07_14_I_had_a_dream_Pronounciation">
            <a:hlinkClick r:id="" action="ppaction://media"/>
            <a:extLst>
              <a:ext uri="{FF2B5EF4-FFF2-40B4-BE49-F238E27FC236}">
                <a16:creationId xmlns:a16="http://schemas.microsoft.com/office/drawing/2014/main" id="{3619FED9-03AA-4831-A546-AEFBADE979B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574679" y="4930697"/>
            <a:ext cx="609600" cy="609600"/>
          </a:xfrm>
          <a:prstGeom prst="rect">
            <a:avLst/>
          </a:prstGeom>
        </p:spPr>
      </p:pic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BB0B06B5-4773-4B1C-8E44-DF945E34E005}"/>
              </a:ext>
            </a:extLst>
          </p:cNvPr>
          <p:cNvSpPr txBox="1">
            <a:spLocks/>
          </p:cNvSpPr>
          <p:nvPr/>
        </p:nvSpPr>
        <p:spPr>
          <a:xfrm>
            <a:off x="232655" y="4737862"/>
            <a:ext cx="3171731" cy="37622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added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demanded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needed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painted</a:t>
            </a:r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A24A65A4-14B6-4C9B-92F0-DB631096673D}"/>
              </a:ext>
            </a:extLst>
          </p:cNvPr>
          <p:cNvSpPr txBox="1">
            <a:spLocks/>
          </p:cNvSpPr>
          <p:nvPr/>
        </p:nvSpPr>
        <p:spPr>
          <a:xfrm>
            <a:off x="3011357" y="4737862"/>
            <a:ext cx="3171731" cy="37622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answered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claimed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covered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loved</a:t>
            </a:r>
          </a:p>
        </p:txBody>
      </p:sp>
      <p:sp>
        <p:nvSpPr>
          <p:cNvPr id="29" name="Rezervirano mjesto sadržaja 2">
            <a:extLst>
              <a:ext uri="{FF2B5EF4-FFF2-40B4-BE49-F238E27FC236}">
                <a16:creationId xmlns:a16="http://schemas.microsoft.com/office/drawing/2014/main" id="{C71D338B-B76E-4A60-86E8-0DC6F6B4E9DC}"/>
              </a:ext>
            </a:extLst>
          </p:cNvPr>
          <p:cNvSpPr txBox="1">
            <a:spLocks/>
          </p:cNvSpPr>
          <p:nvPr/>
        </p:nvSpPr>
        <p:spPr>
          <a:xfrm>
            <a:off x="4058120" y="4737861"/>
            <a:ext cx="3171731" cy="37622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mailed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showed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stayed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turned</a:t>
            </a:r>
          </a:p>
        </p:txBody>
      </p:sp>
      <p:sp>
        <p:nvSpPr>
          <p:cNvPr id="30" name="Rezervirano mjesto sadržaja 2">
            <a:extLst>
              <a:ext uri="{FF2B5EF4-FFF2-40B4-BE49-F238E27FC236}">
                <a16:creationId xmlns:a16="http://schemas.microsoft.com/office/drawing/2014/main" id="{57A0589B-2A42-46A3-B6FD-05706D1AE582}"/>
              </a:ext>
            </a:extLst>
          </p:cNvPr>
          <p:cNvSpPr txBox="1">
            <a:spLocks/>
          </p:cNvSpPr>
          <p:nvPr/>
        </p:nvSpPr>
        <p:spPr>
          <a:xfrm>
            <a:off x="5021695" y="4738469"/>
            <a:ext cx="3171731" cy="37622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used</a:t>
            </a:r>
          </a:p>
        </p:txBody>
      </p:sp>
      <p:sp>
        <p:nvSpPr>
          <p:cNvPr id="31" name="Rezervirano mjesto sadržaja 2">
            <a:extLst>
              <a:ext uri="{FF2B5EF4-FFF2-40B4-BE49-F238E27FC236}">
                <a16:creationId xmlns:a16="http://schemas.microsoft.com/office/drawing/2014/main" id="{3A4A93F4-39A8-4246-9D13-01BCE3DDD294}"/>
              </a:ext>
            </a:extLst>
          </p:cNvPr>
          <p:cNvSpPr txBox="1">
            <a:spLocks/>
          </p:cNvSpPr>
          <p:nvPr/>
        </p:nvSpPr>
        <p:spPr>
          <a:xfrm>
            <a:off x="5741575" y="4737861"/>
            <a:ext cx="3171731" cy="37622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parked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described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laughed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pushed</a:t>
            </a:r>
          </a:p>
        </p:txBody>
      </p:sp>
      <p:sp>
        <p:nvSpPr>
          <p:cNvPr id="32" name="Rezervirano mjesto sadržaja 2">
            <a:extLst>
              <a:ext uri="{FF2B5EF4-FFF2-40B4-BE49-F238E27FC236}">
                <a16:creationId xmlns:a16="http://schemas.microsoft.com/office/drawing/2014/main" id="{B54CF4C1-C4C6-4290-9267-DDD1AEFD52E9}"/>
              </a:ext>
            </a:extLst>
          </p:cNvPr>
          <p:cNvSpPr txBox="1">
            <a:spLocks/>
          </p:cNvSpPr>
          <p:nvPr/>
        </p:nvSpPr>
        <p:spPr>
          <a:xfrm>
            <a:off x="6804067" y="4737253"/>
            <a:ext cx="3171731" cy="37622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reached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talked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watched</a:t>
            </a:r>
          </a:p>
        </p:txBody>
      </p:sp>
    </p:spTree>
    <p:extLst>
      <p:ext uri="{BB962C8B-B14F-4D97-AF65-F5344CB8AC3E}">
        <p14:creationId xmlns:p14="http://schemas.microsoft.com/office/powerpoint/2010/main" val="2125859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4422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 build="p"/>
      <p:bldP spid="6" grpId="0" build="p"/>
      <p:bldP spid="25" grpId="0" build="p"/>
      <p:bldP spid="26" grpId="0" build="p"/>
      <p:bldP spid="27" grpId="0" build="p"/>
      <p:bldP spid="29" grpId="0" build="p"/>
      <p:bldP spid="30" grpId="0" build="p"/>
      <p:bldP spid="31" grpId="0" build="p"/>
      <p:bldP spid="32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" y="21808"/>
            <a:ext cx="5133440" cy="6844587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242279" y="71306"/>
            <a:ext cx="6019800" cy="951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38.</a:t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03" y="547090"/>
            <a:ext cx="8657378" cy="455215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8991321" y="1541668"/>
            <a:ext cx="3200679" cy="51639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Put each verb in the past simple tense and in the right column depending on how –ed is</a:t>
            </a:r>
            <a:r>
              <a:rPr lang="hr-HR" sz="2000" b="1" dirty="0"/>
              <a:t> </a:t>
            </a:r>
            <a:r>
              <a:rPr lang="en-US" sz="2000" b="1" dirty="0"/>
              <a:t>pronounced.?</a:t>
            </a:r>
            <a:br>
              <a:rPr lang="hr-HR" sz="2000" b="1" dirty="0"/>
            </a:br>
            <a:r>
              <a:rPr lang="hr-HR" sz="2000" i="1" dirty="0"/>
              <a:t>Kako ćeš čitati nastavak –</a:t>
            </a:r>
            <a:r>
              <a:rPr lang="hr-HR" sz="2000" i="1" dirty="0" err="1"/>
              <a:t>ed</a:t>
            </a:r>
            <a:r>
              <a:rPr lang="hr-HR" sz="2000" i="1" dirty="0"/>
              <a:t> u Past </a:t>
            </a:r>
            <a:r>
              <a:rPr lang="hr-HR" sz="2000" i="1" dirty="0" err="1"/>
              <a:t>Simple</a:t>
            </a:r>
            <a:r>
              <a:rPr lang="hr-HR" sz="2000" i="1" dirty="0"/>
              <a:t> obliku sljedećih glagola?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A67CBDFF-6CE8-436B-AFCA-2EA7218136F8}"/>
              </a:ext>
            </a:extLst>
          </p:cNvPr>
          <p:cNvSpPr txBox="1">
            <a:spLocks/>
          </p:cNvSpPr>
          <p:nvPr/>
        </p:nvSpPr>
        <p:spPr>
          <a:xfrm>
            <a:off x="313991" y="3044283"/>
            <a:ext cx="2741444" cy="19626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>
                <a:solidFill>
                  <a:srgbClr val="FF0000"/>
                </a:solidFill>
              </a:rPr>
              <a:t>added, demanded, flooded, needed, painted, sounded, wanted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92E30826-282C-406C-8EBA-030E0C9913D5}"/>
              </a:ext>
            </a:extLst>
          </p:cNvPr>
          <p:cNvSpPr txBox="1">
            <a:spLocks/>
          </p:cNvSpPr>
          <p:nvPr/>
        </p:nvSpPr>
        <p:spPr>
          <a:xfrm>
            <a:off x="5141561" y="5575032"/>
            <a:ext cx="6896627" cy="16420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Uvježbaj na sljedećim poveznicama: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https://learningapps.org/watch?v=pdmhev86j20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https://learningapps.org/watch?v=pc8ajc4jk20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BA464EA7-E288-4BD3-99AE-0ED3D1BFA535}"/>
              </a:ext>
            </a:extLst>
          </p:cNvPr>
          <p:cNvSpPr txBox="1">
            <a:spLocks/>
          </p:cNvSpPr>
          <p:nvPr/>
        </p:nvSpPr>
        <p:spPr>
          <a:xfrm>
            <a:off x="3123969" y="3035182"/>
            <a:ext cx="2809979" cy="19626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answered, belonged, caused, claimed, cleared, covered, described, loved, mailed, raised, saved, showed, smiled, stayed, turned, used, wiped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92870C7E-85AD-4206-AC3D-2EE4E08D42E7}"/>
              </a:ext>
            </a:extLst>
          </p:cNvPr>
          <p:cNvSpPr txBox="1">
            <a:spLocks/>
          </p:cNvSpPr>
          <p:nvPr/>
        </p:nvSpPr>
        <p:spPr>
          <a:xfrm>
            <a:off x="5933949" y="3035181"/>
            <a:ext cx="2741444" cy="19626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laughed, parked, pushed, reached, talked, watched</a:t>
            </a:r>
            <a:endParaRPr lang="hr-HR" sz="24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146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  <p:bldP spid="19" grpId="0" build="p"/>
      <p:bldP spid="9" grpId="0" build="p"/>
      <p:bldP spid="10" grpId="0" build="p"/>
      <p:bldP spid="11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0" y="3221"/>
            <a:ext cx="5142722" cy="6881762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242279" y="71306"/>
            <a:ext cx="6019800" cy="951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to </a:t>
            </a:r>
            <a:r>
              <a:rPr lang="hr-HR" sz="2000" b="1" dirty="0" err="1"/>
              <a:t>page</a:t>
            </a:r>
            <a:r>
              <a:rPr lang="hr-HR" sz="2000" b="1" dirty="0"/>
              <a:t> 39.</a:t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6424" y="2067138"/>
            <a:ext cx="9636669" cy="189511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5242279" y="455015"/>
            <a:ext cx="6742694" cy="16121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Describe what you did yesterday. Describe the problems you had, if any. Use some of the</a:t>
            </a:r>
            <a:r>
              <a:rPr lang="hr-HR" sz="2000" b="1" dirty="0"/>
              <a:t> </a:t>
            </a:r>
            <a:r>
              <a:rPr lang="en-US" sz="2000" b="1" dirty="0"/>
              <a:t>phrases in the box (change time if necessary). Write your description in your notebook.</a:t>
            </a:r>
            <a:br>
              <a:rPr lang="hr-HR" sz="2000" b="1" dirty="0"/>
            </a:br>
            <a:r>
              <a:rPr lang="hr-HR" sz="2000" i="1" dirty="0"/>
              <a:t>Opiši što si jučer radio. Koje si probleme imao (ako si ih imao). Koristi izraze iz zadatka. </a:t>
            </a:r>
          </a:p>
        </p:txBody>
      </p:sp>
      <p:pic>
        <p:nvPicPr>
          <p:cNvPr id="6" name="Picture 2" descr="Vidi izvornu sliku">
            <a:hlinkClick r:id="rId4"/>
            <a:extLst>
              <a:ext uri="{FF2B5EF4-FFF2-40B4-BE49-F238E27FC236}">
                <a16:creationId xmlns:a16="http://schemas.microsoft.com/office/drawing/2014/main" id="{4E60F502-DB5F-4B3D-810B-4B6EDF51DE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8626" y="3679261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ABFB779A-6A99-445F-B9E0-67CBF9DBD516}"/>
              </a:ext>
            </a:extLst>
          </p:cNvPr>
          <p:cNvSpPr txBox="1">
            <a:spLocks/>
          </p:cNvSpPr>
          <p:nvPr/>
        </p:nvSpPr>
        <p:spPr>
          <a:xfrm>
            <a:off x="4937258" y="5002473"/>
            <a:ext cx="7047715" cy="3568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Otvori sljedeću poveznicu, te odaberi </a:t>
            </a:r>
            <a:r>
              <a:rPr lang="hr-HR" sz="2000" b="1" dirty="0"/>
              <a:t>LEARN MORE</a:t>
            </a:r>
            <a:r>
              <a:rPr lang="hr-HR" sz="2000" i="1" dirty="0"/>
              <a:t>!</a:t>
            </a:r>
          </a:p>
          <a:p>
            <a:pPr marL="0" indent="0" algn="ctr">
              <a:buNone/>
            </a:pPr>
            <a:r>
              <a:rPr lang="en-US" sz="2000" dirty="0">
                <a:hlinkClick r:id="rId6"/>
              </a:rPr>
              <a:t>https://www.e-sfera.hr/dodatni-digitalni-sadrzaji/5b5ad067-c224-47d4-b876-ffd9dc1fff74/</a:t>
            </a:r>
            <a:endParaRPr lang="hr-HR" sz="2000" dirty="0"/>
          </a:p>
          <a:p>
            <a:pPr marL="0" indent="0" algn="ctr">
              <a:buNone/>
            </a:pPr>
            <a:r>
              <a:rPr lang="hr-HR" sz="2000" b="1" u="sng" dirty="0" err="1"/>
              <a:t>Quiz</a:t>
            </a:r>
            <a:r>
              <a:rPr lang="hr-HR" sz="2000" b="1" u="sng" dirty="0"/>
              <a:t>: </a:t>
            </a:r>
            <a:r>
              <a:rPr lang="hr-HR" sz="2000" b="1" u="sng" dirty="0" err="1"/>
              <a:t>Dream</a:t>
            </a:r>
            <a:r>
              <a:rPr lang="hr-HR" sz="2000" b="1" u="sng" dirty="0"/>
              <a:t> </a:t>
            </a:r>
            <a:r>
              <a:rPr lang="hr-HR" sz="2000" b="1" u="sng" dirty="0" err="1"/>
              <a:t>facts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i="1" dirty="0"/>
              <a:t>Pročitaj tekst na poveznici i riješi pripadajuće zadatke.</a:t>
            </a:r>
          </a:p>
        </p:txBody>
      </p:sp>
    </p:spTree>
    <p:extLst>
      <p:ext uri="{BB962C8B-B14F-4D97-AF65-F5344CB8AC3E}">
        <p14:creationId xmlns:p14="http://schemas.microsoft.com/office/powerpoint/2010/main" val="613788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8C1BE7DE-85F6-43EF-B1DF-DD0AE99942D3}"/>
              </a:ext>
            </a:extLst>
          </p:cNvPr>
          <p:cNvSpPr txBox="1">
            <a:spLocks/>
          </p:cNvSpPr>
          <p:nvPr/>
        </p:nvSpPr>
        <p:spPr>
          <a:xfrm>
            <a:off x="5548312" y="43251"/>
            <a:ext cx="6636197" cy="502369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Do you dream? </a:t>
            </a:r>
            <a:br>
              <a:rPr lang="hr-HR" sz="2000" b="1" dirty="0"/>
            </a:br>
            <a:r>
              <a:rPr lang="hr-HR" sz="2000" i="1" dirty="0"/>
              <a:t>Sanjaš li?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How often? </a:t>
            </a:r>
            <a:br>
              <a:rPr lang="hr-HR" sz="2000" b="1" dirty="0"/>
            </a:br>
            <a:r>
              <a:rPr lang="hr-HR" sz="2000" i="1" dirty="0"/>
              <a:t>Koliko često?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How often do you</a:t>
            </a:r>
            <a:r>
              <a:rPr lang="hr-HR" sz="2000" b="1" dirty="0"/>
              <a:t> </a:t>
            </a:r>
            <a:r>
              <a:rPr lang="en-US" sz="2000" b="1" dirty="0"/>
              <a:t>remember your dreams?</a:t>
            </a:r>
            <a:br>
              <a:rPr lang="hr-HR" sz="2000" b="1" dirty="0"/>
            </a:br>
            <a:r>
              <a:rPr lang="hr-HR" sz="2000" i="1" dirty="0"/>
              <a:t>Koliko često se sjećaš svojih snova?</a:t>
            </a:r>
            <a:r>
              <a:rPr lang="en-US" sz="2000" b="1" dirty="0"/>
              <a:t> 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was your last</a:t>
            </a:r>
            <a:r>
              <a:rPr lang="hr-HR" sz="2000" b="1" dirty="0"/>
              <a:t> </a:t>
            </a:r>
            <a:r>
              <a:rPr lang="en-US" sz="2000" b="1" dirty="0"/>
              <a:t>dream about? </a:t>
            </a:r>
            <a:br>
              <a:rPr lang="hr-HR" sz="2000" b="1" dirty="0"/>
            </a:br>
            <a:r>
              <a:rPr lang="hr-HR" sz="2000" i="1" dirty="0"/>
              <a:t>O čemu je bio tvoj posljednji san?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How long do you remember</a:t>
            </a:r>
            <a:r>
              <a:rPr lang="hr-HR" sz="2000" b="1" dirty="0"/>
              <a:t> </a:t>
            </a:r>
            <a:r>
              <a:rPr lang="en-US" sz="2000" b="1" dirty="0"/>
              <a:t>your dreams?</a:t>
            </a:r>
            <a:br>
              <a:rPr lang="hr-HR" sz="2000" b="1" dirty="0"/>
            </a:br>
            <a:r>
              <a:rPr lang="hr-HR" sz="2000" i="1" dirty="0"/>
              <a:t>Koliko dugo se sjećaš svojih snova?</a:t>
            </a:r>
            <a:r>
              <a:rPr lang="en-US" sz="2000" b="1" dirty="0"/>
              <a:t> 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kind of dreams do you</a:t>
            </a:r>
            <a:r>
              <a:rPr lang="hr-HR" sz="2000" b="1" dirty="0"/>
              <a:t> </a:t>
            </a:r>
            <a:r>
              <a:rPr lang="en-US" sz="2000" b="1" dirty="0"/>
              <a:t>dream? </a:t>
            </a:r>
            <a:br>
              <a:rPr lang="hr-HR" sz="2000" b="1" dirty="0"/>
            </a:br>
            <a:r>
              <a:rPr lang="hr-HR" sz="2000" i="1" dirty="0"/>
              <a:t>Kakve snove sanjaš?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Nightmares?</a:t>
            </a:r>
            <a:br>
              <a:rPr lang="hr-HR" sz="2000" b="1" dirty="0"/>
            </a:br>
            <a:r>
              <a:rPr lang="hr-HR" sz="2000" i="1" dirty="0"/>
              <a:t>Noćne more?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E96BF4D4-619D-4D7E-B052-25D131CF5929}"/>
              </a:ext>
            </a:extLst>
          </p:cNvPr>
          <p:cNvSpPr txBox="1">
            <a:spLocks/>
          </p:cNvSpPr>
          <p:nvPr/>
        </p:nvSpPr>
        <p:spPr>
          <a:xfrm>
            <a:off x="5548312" y="4291752"/>
            <a:ext cx="3376799" cy="2838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44.</a:t>
            </a: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869DBF49-6019-4B15-B39E-318937D6B3CC}"/>
              </a:ext>
            </a:extLst>
          </p:cNvPr>
          <p:cNvSpPr txBox="1">
            <a:spLocks/>
          </p:cNvSpPr>
          <p:nvPr/>
        </p:nvSpPr>
        <p:spPr>
          <a:xfrm>
            <a:off x="5548312" y="4775545"/>
            <a:ext cx="6405795" cy="2838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Pročitaj kratak uvod o djevojci </a:t>
            </a:r>
            <a:r>
              <a:rPr lang="hr-HR" sz="2000" i="1" dirty="0" err="1"/>
              <a:t>Winoni</a:t>
            </a:r>
            <a:r>
              <a:rPr lang="hr-HR" sz="2000" i="1" dirty="0"/>
              <a:t> i njezinim snovima.</a:t>
            </a:r>
          </a:p>
          <a:p>
            <a:pPr marL="0" indent="0">
              <a:buNone/>
            </a:pPr>
            <a:r>
              <a:rPr lang="hr-HR" sz="2000" i="1" dirty="0"/>
              <a:t>Što znači riječ </a:t>
            </a:r>
            <a:r>
              <a:rPr lang="hr-HR" sz="2000" b="1" i="1" dirty="0" err="1"/>
              <a:t>surreal</a:t>
            </a:r>
            <a:r>
              <a:rPr lang="hr-HR" sz="2000" i="1" dirty="0"/>
              <a:t>?</a:t>
            </a:r>
          </a:p>
          <a:p>
            <a:pPr marL="0" indent="0">
              <a:buNone/>
            </a:pPr>
            <a:r>
              <a:rPr lang="hr-HR" sz="2000" i="1" dirty="0"/>
              <a:t>Nadrealno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1D6D4D92-0644-438E-87B4-7890848128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45"/>
            <a:ext cx="5138854" cy="6858000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5E15AA7A-1DE9-4BDB-961D-4DA7573D3A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685" y="1658395"/>
            <a:ext cx="5305425" cy="505777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5986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4" y="18971"/>
            <a:ext cx="5121206" cy="6834349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23" y="142763"/>
            <a:ext cx="8771688" cy="653345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9176480" y="2394607"/>
            <a:ext cx="2710843" cy="2838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and match these dreams with their themes.</a:t>
            </a:r>
            <a:br>
              <a:rPr lang="hr-HR" sz="2000" b="1" dirty="0"/>
            </a:br>
            <a:r>
              <a:rPr lang="hr-HR" sz="2000" i="1" dirty="0"/>
              <a:t>Pročitaj tekstove i spoji ih sa tematikom o kojoj je riječ u snovima.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3EC4D90D-ED5B-4B8D-9BEC-785A97BD4251}"/>
              </a:ext>
            </a:extLst>
          </p:cNvPr>
          <p:cNvSpPr txBox="1">
            <a:spLocks/>
          </p:cNvSpPr>
          <p:nvPr/>
        </p:nvSpPr>
        <p:spPr>
          <a:xfrm>
            <a:off x="5466947" y="548652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C1244D91-59D2-47D9-BCDF-9AAA21192020}"/>
              </a:ext>
            </a:extLst>
          </p:cNvPr>
          <p:cNvSpPr txBox="1">
            <a:spLocks/>
          </p:cNvSpPr>
          <p:nvPr/>
        </p:nvSpPr>
        <p:spPr>
          <a:xfrm>
            <a:off x="304677" y="548651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54A0A77B-19BD-4B28-ACFB-BC13EBB64AC4}"/>
              </a:ext>
            </a:extLst>
          </p:cNvPr>
          <p:cNvSpPr txBox="1">
            <a:spLocks/>
          </p:cNvSpPr>
          <p:nvPr/>
        </p:nvSpPr>
        <p:spPr>
          <a:xfrm>
            <a:off x="2788271" y="548650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113627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3" grpId="0" build="p"/>
      <p:bldP spid="14" grpId="0" build="p"/>
      <p:bldP spid="1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4" y="18971"/>
            <a:ext cx="5121206" cy="6834349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8364" y="1335960"/>
            <a:ext cx="8771688" cy="125440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33860" y="18971"/>
            <a:ext cx="6874526" cy="22284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again. Find at least 5 realistic and 5 surreal elements in her dreams.</a:t>
            </a:r>
            <a:br>
              <a:rPr lang="hr-HR" sz="2000" b="1" dirty="0"/>
            </a:br>
            <a:r>
              <a:rPr lang="hr-HR" sz="2000" i="1" dirty="0"/>
              <a:t>Pročitaj tekstove još jednom i pronađi najmanje pet realističnih i 5 nadrealnih elemenata u snovima. Zapiši ih u svoju bilježnicu.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3EC4D90D-ED5B-4B8D-9BEC-785A97BD4251}"/>
              </a:ext>
            </a:extLst>
          </p:cNvPr>
          <p:cNvSpPr txBox="1">
            <a:spLocks/>
          </p:cNvSpPr>
          <p:nvPr/>
        </p:nvSpPr>
        <p:spPr>
          <a:xfrm>
            <a:off x="5133860" y="2969044"/>
            <a:ext cx="6776192" cy="37622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u="sng" dirty="0">
                <a:solidFill>
                  <a:srgbClr val="FF0000"/>
                </a:solidFill>
              </a:rPr>
              <a:t>Realistic</a:t>
            </a:r>
            <a:r>
              <a:rPr lang="en-US" sz="2200" i="1" dirty="0">
                <a:solidFill>
                  <a:srgbClr val="FF0000"/>
                </a:solidFill>
              </a:rPr>
              <a:t>: </a:t>
            </a:r>
            <a:endParaRPr lang="hr-HR" sz="22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a dark and stormy night, </a:t>
            </a:r>
            <a:endParaRPr lang="hr-HR" sz="22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strict teachers, </a:t>
            </a:r>
            <a:endParaRPr lang="hr-HR" sz="22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grandma's house, </a:t>
            </a:r>
            <a:endParaRPr lang="hr-HR" sz="22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eating soup, </a:t>
            </a:r>
            <a:endParaRPr lang="hr-HR" sz="22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spilling soup on </a:t>
            </a:r>
            <a:br>
              <a:rPr lang="hr-HR" sz="2200" i="1" dirty="0">
                <a:solidFill>
                  <a:srgbClr val="FF0000"/>
                </a:solidFill>
              </a:rPr>
            </a:br>
            <a:r>
              <a:rPr lang="en-US" sz="2200" i="1" dirty="0">
                <a:solidFill>
                  <a:srgbClr val="FF0000"/>
                </a:solidFill>
              </a:rPr>
              <a:t>the new skirt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F1F50011-E476-4276-9BE2-542653324277}"/>
              </a:ext>
            </a:extLst>
          </p:cNvPr>
          <p:cNvSpPr txBox="1">
            <a:spLocks/>
          </p:cNvSpPr>
          <p:nvPr/>
        </p:nvSpPr>
        <p:spPr>
          <a:xfrm>
            <a:off x="8803904" y="2971864"/>
            <a:ext cx="6776192" cy="37622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u="sng" dirty="0">
                <a:solidFill>
                  <a:srgbClr val="FF0000"/>
                </a:solidFill>
              </a:rPr>
              <a:t>Surreal</a:t>
            </a:r>
            <a:r>
              <a:rPr lang="en-US" sz="2200" i="1" dirty="0">
                <a:solidFill>
                  <a:srgbClr val="FF0000"/>
                </a:solidFill>
              </a:rPr>
              <a:t>: </a:t>
            </a:r>
            <a:endParaRPr lang="hr-HR" sz="22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flying, </a:t>
            </a:r>
            <a:endParaRPr lang="hr-HR" sz="22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The Evil </a:t>
            </a:r>
            <a:r>
              <a:rPr lang="en-US" sz="2200" i="1" dirty="0" err="1">
                <a:solidFill>
                  <a:srgbClr val="FF0000"/>
                </a:solidFill>
              </a:rPr>
              <a:t>Masterman</a:t>
            </a:r>
            <a:r>
              <a:rPr lang="en-US" sz="2200" i="1" dirty="0">
                <a:solidFill>
                  <a:srgbClr val="FF0000"/>
                </a:solidFill>
              </a:rPr>
              <a:t>, </a:t>
            </a:r>
            <a:endParaRPr lang="hr-HR" sz="22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classroom turning into </a:t>
            </a:r>
            <a:br>
              <a:rPr lang="hr-HR" sz="2200" i="1" dirty="0">
                <a:solidFill>
                  <a:srgbClr val="FF0000"/>
                </a:solidFill>
              </a:rPr>
            </a:br>
            <a:r>
              <a:rPr lang="en-US" sz="2200" i="1" dirty="0">
                <a:solidFill>
                  <a:srgbClr val="FF0000"/>
                </a:solidFill>
              </a:rPr>
              <a:t>a hospital, </a:t>
            </a:r>
            <a:endParaRPr lang="hr-HR" sz="22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not being able to speak, </a:t>
            </a:r>
            <a:endParaRPr lang="hr-HR" sz="22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teeth falling out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548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3" grpId="0" build="p"/>
      <p:bldP spid="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39" y="0"/>
            <a:ext cx="5108793" cy="685800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496354" y="0"/>
            <a:ext cx="62538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...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40" y="263282"/>
            <a:ext cx="5131013" cy="365758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496354" y="263282"/>
            <a:ext cx="5867972" cy="38385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Did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en-US" sz="2000" b="1" dirty="0"/>
              <a:t>?</a:t>
            </a:r>
            <a:br>
              <a:rPr lang="hr-HR" sz="2000" b="1" dirty="0"/>
            </a:br>
            <a:r>
              <a:rPr lang="hr-HR" sz="2000" i="1" dirty="0"/>
              <a:t>Jesi li znao?</a:t>
            </a: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72C22333-E1A3-4FFE-803A-640C4EF352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300" y="4184145"/>
            <a:ext cx="11201400" cy="244792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265BA795-E11E-43C0-98D5-F3FA220E1029}"/>
              </a:ext>
            </a:extLst>
          </p:cNvPr>
          <p:cNvSpPr txBox="1">
            <a:spLocks/>
          </p:cNvSpPr>
          <p:nvPr/>
        </p:nvSpPr>
        <p:spPr>
          <a:xfrm>
            <a:off x="5496353" y="1674488"/>
            <a:ext cx="6253815" cy="38385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could</a:t>
            </a:r>
            <a:r>
              <a:rPr lang="hr-HR" sz="2000" b="1" dirty="0"/>
              <a:t> </a:t>
            </a:r>
            <a:r>
              <a:rPr lang="hr-HR" sz="2000" b="1" dirty="0" err="1"/>
              <a:t>Winona’s</a:t>
            </a:r>
            <a:r>
              <a:rPr lang="hr-HR" sz="2000" b="1" dirty="0"/>
              <a:t> </a:t>
            </a:r>
            <a:r>
              <a:rPr lang="hr-HR" sz="2000" b="1" dirty="0" err="1"/>
              <a:t>dreams</a:t>
            </a:r>
            <a:r>
              <a:rPr lang="hr-HR" sz="2000" b="1" dirty="0"/>
              <a:t> </a:t>
            </a:r>
            <a:r>
              <a:rPr lang="hr-HR" sz="2000" b="1" dirty="0" err="1"/>
              <a:t>mean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Što bi njezini snovi mogli značiti? Kako ih možemo protumačiti?</a:t>
            </a:r>
          </a:p>
          <a:p>
            <a:pPr marL="0" indent="0">
              <a:buNone/>
            </a:pPr>
            <a:r>
              <a:rPr lang="en-US" sz="2000" b="1" dirty="0"/>
              <a:t>These are the elements of</a:t>
            </a:r>
            <a:r>
              <a:rPr lang="hr-HR" sz="2000" b="1" dirty="0"/>
              <a:t> </a:t>
            </a:r>
            <a:r>
              <a:rPr lang="en-US" sz="2000" b="1" dirty="0"/>
              <a:t>another Winona’s dream.</a:t>
            </a:r>
            <a:r>
              <a:rPr lang="hr-HR" sz="2000" b="1" dirty="0"/>
              <a:t> </a:t>
            </a:r>
            <a:r>
              <a:rPr lang="en-US" sz="2000" b="1" dirty="0"/>
              <a:t>Use your imagination and</a:t>
            </a:r>
            <a:r>
              <a:rPr lang="hr-HR" sz="2000" b="1" dirty="0"/>
              <a:t> </a:t>
            </a:r>
            <a:r>
              <a:rPr lang="en-US" sz="2000" b="1" dirty="0"/>
              <a:t>describe it. Add other</a:t>
            </a:r>
            <a:r>
              <a:rPr lang="hr-HR" sz="2000" b="1" dirty="0"/>
              <a:t> </a:t>
            </a:r>
            <a:r>
              <a:rPr lang="en-US" sz="2000" b="1" dirty="0"/>
              <a:t>details, as well.</a:t>
            </a:r>
            <a:br>
              <a:rPr lang="hr-HR" sz="2000" b="1" dirty="0"/>
            </a:br>
            <a:r>
              <a:rPr lang="hr-HR" sz="2000" i="1" dirty="0"/>
              <a:t>Ovo su elementi još nekih </a:t>
            </a:r>
            <a:r>
              <a:rPr lang="hr-HR" sz="2000" i="1" dirty="0" err="1"/>
              <a:t>Winoninih</a:t>
            </a:r>
            <a:r>
              <a:rPr lang="hr-HR" sz="2000" i="1" dirty="0"/>
              <a:t> snova. Upotrijebi svoju maštu i u bilježnicu opiši neke njezine snove. </a:t>
            </a:r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868418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0" y="3221"/>
            <a:ext cx="5142722" cy="6881762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242279" y="71306"/>
            <a:ext cx="6019800" cy="951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39.</a:t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862" y="2408661"/>
            <a:ext cx="10438113" cy="405345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5242279" y="796538"/>
            <a:ext cx="6742694" cy="16121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Describe</a:t>
            </a:r>
            <a:r>
              <a:rPr lang="hr-HR" sz="2000" b="1" dirty="0"/>
              <a:t> one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dreams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Opiši jedan svoj san odgovaranjem na postavljena pitanja:</a:t>
            </a:r>
            <a:br>
              <a:rPr lang="hr-HR" sz="2000" i="1" dirty="0"/>
            </a:br>
            <a:r>
              <a:rPr lang="hr-HR" sz="2000" i="1" dirty="0"/>
              <a:t>Kad si sanjao taj san? Tko se sve nalazio u tvom snu? Što su radili? Kako si se osjećao? Kad si se probudio? Kako si se osjećao nakon toga? Zašto si sanjao baš taj san?</a:t>
            </a:r>
          </a:p>
        </p:txBody>
      </p:sp>
    </p:spTree>
    <p:extLst>
      <p:ext uri="{BB962C8B-B14F-4D97-AF65-F5344CB8AC3E}">
        <p14:creationId xmlns:p14="http://schemas.microsoft.com/office/powerpoint/2010/main" val="2263245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4" y="18971"/>
            <a:ext cx="5121206" cy="683434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33860" y="26791"/>
            <a:ext cx="3296462" cy="2838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44.</a:t>
            </a: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48" y="138724"/>
            <a:ext cx="8834916" cy="658055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AE1C7622-CFEA-46FE-A527-20FC73888203}"/>
              </a:ext>
            </a:extLst>
          </p:cNvPr>
          <p:cNvSpPr txBox="1">
            <a:spLocks/>
          </p:cNvSpPr>
          <p:nvPr/>
        </p:nvSpPr>
        <p:spPr>
          <a:xfrm>
            <a:off x="9064460" y="2335515"/>
            <a:ext cx="3001892" cy="52191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Primjećuješ li da su neki glagoli podebljani? Zašto?</a:t>
            </a:r>
          </a:p>
          <a:p>
            <a:pPr marL="0" indent="0">
              <a:buNone/>
            </a:pPr>
            <a:r>
              <a:rPr lang="hr-HR" sz="2000" i="1" dirty="0"/>
              <a:t>Ti glagoli su PAST SIMPLE obliku, koji koristimo za izricanje radnji koje su se dogodile u prošlosti. </a:t>
            </a:r>
          </a:p>
        </p:txBody>
      </p:sp>
    </p:spTree>
    <p:extLst>
      <p:ext uri="{BB962C8B-B14F-4D97-AF65-F5344CB8AC3E}">
        <p14:creationId xmlns:p14="http://schemas.microsoft.com/office/powerpoint/2010/main" val="2121607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39" y="0"/>
            <a:ext cx="5108793" cy="685800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496354" y="0"/>
            <a:ext cx="62538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...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674" y="170761"/>
            <a:ext cx="6825453" cy="642395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8016748" y="263282"/>
            <a:ext cx="3347577" cy="38385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Put the verbs from exercise 1 into</a:t>
            </a:r>
            <a:r>
              <a:rPr lang="hr-HR" sz="2000" b="1" dirty="0"/>
              <a:t> </a:t>
            </a:r>
            <a:r>
              <a:rPr lang="en-US" sz="2000" b="1" dirty="0"/>
              <a:t>the two columns.</a:t>
            </a:r>
            <a:br>
              <a:rPr lang="hr-HR" sz="2000" b="1" dirty="0"/>
            </a:br>
            <a:r>
              <a:rPr lang="hr-HR" sz="2000" i="1" dirty="0"/>
              <a:t>Potrebno je razvrstati pravilne i nepravilne glagole u dva stupca. Ovaj zadatak riješi u svoju bilježnicu.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7B12067F-479F-4216-AB8E-1B92921D3FB6}"/>
              </a:ext>
            </a:extLst>
          </p:cNvPr>
          <p:cNvSpPr txBox="1">
            <a:spLocks/>
          </p:cNvSpPr>
          <p:nvPr/>
        </p:nvSpPr>
        <p:spPr>
          <a:xfrm>
            <a:off x="1058746" y="2182563"/>
            <a:ext cx="3171731" cy="37622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decided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stepped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wanted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waited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started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entered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turned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looked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wondered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asked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opened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reached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tried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7896B978-8F7C-4EB5-B48B-7C014FF56D67}"/>
              </a:ext>
            </a:extLst>
          </p:cNvPr>
          <p:cNvSpPr txBox="1">
            <a:spLocks/>
          </p:cNvSpPr>
          <p:nvPr/>
        </p:nvSpPr>
        <p:spPr>
          <a:xfrm>
            <a:off x="4240400" y="2181950"/>
            <a:ext cx="3171731" cy="37622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was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put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began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flew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saw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knew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hit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woke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were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didn't know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gave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had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said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18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144D3970-C9FC-4EB7-BB6C-70AAC356279F}"/>
              </a:ext>
            </a:extLst>
          </p:cNvPr>
          <p:cNvSpPr txBox="1">
            <a:spLocks/>
          </p:cNvSpPr>
          <p:nvPr/>
        </p:nvSpPr>
        <p:spPr>
          <a:xfrm>
            <a:off x="5496353" y="2181949"/>
            <a:ext cx="3171731" cy="37622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didn't understand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ate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spilt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couldn't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didn't come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didn't say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fell out</a:t>
            </a:r>
          </a:p>
        </p:txBody>
      </p:sp>
    </p:spTree>
    <p:extLst>
      <p:ext uri="{BB962C8B-B14F-4D97-AF65-F5344CB8AC3E}">
        <p14:creationId xmlns:p14="http://schemas.microsoft.com/office/powerpoint/2010/main" val="421645498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 build="p"/>
      <p:bldP spid="9" grpId="0" build="p"/>
      <p:bldP spid="10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" y="9431"/>
            <a:ext cx="5133440" cy="6869341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242279" y="71306"/>
            <a:ext cx="6019800" cy="951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38.</a:t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46" y="163372"/>
            <a:ext cx="8639949" cy="652736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8991321" y="1541668"/>
            <a:ext cx="3200679" cy="51639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are the past simple forms of these most common irregular verbs?</a:t>
            </a:r>
            <a:r>
              <a:rPr lang="hr-HR" sz="2000" b="1" dirty="0"/>
              <a:t> </a:t>
            </a:r>
            <a:r>
              <a:rPr lang="en-US" sz="2000" b="1" dirty="0"/>
              <a:t>How many past simple forms can you write without looking at the table in your book?</a:t>
            </a:r>
            <a:br>
              <a:rPr lang="hr-HR" sz="2000" b="1" dirty="0"/>
            </a:br>
            <a:r>
              <a:rPr lang="hr-HR" sz="2000" i="1" dirty="0"/>
              <a:t>Znaš li nadopuniti tablicu nepravilnih glagola bez gledanja u popis nepravilnih glagola?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A67CBDFF-6CE8-436B-AFCA-2EA7218136F8}"/>
              </a:ext>
            </a:extLst>
          </p:cNvPr>
          <p:cNvSpPr txBox="1">
            <a:spLocks/>
          </p:cNvSpPr>
          <p:nvPr/>
        </p:nvSpPr>
        <p:spPr>
          <a:xfrm>
            <a:off x="2407195" y="1037293"/>
            <a:ext cx="9146867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became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11937799-3C75-4F15-BD7A-25892943604E}"/>
              </a:ext>
            </a:extLst>
          </p:cNvPr>
          <p:cNvSpPr txBox="1">
            <a:spLocks/>
          </p:cNvSpPr>
          <p:nvPr/>
        </p:nvSpPr>
        <p:spPr>
          <a:xfrm>
            <a:off x="2366939" y="1312318"/>
            <a:ext cx="3560379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began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DAE86A06-ACEA-4BFB-9B57-1E24868B0606}"/>
              </a:ext>
            </a:extLst>
          </p:cNvPr>
          <p:cNvSpPr txBox="1">
            <a:spLocks/>
          </p:cNvSpPr>
          <p:nvPr/>
        </p:nvSpPr>
        <p:spPr>
          <a:xfrm>
            <a:off x="193871" y="1547680"/>
            <a:ext cx="3560379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bring</a:t>
            </a:r>
            <a:endParaRPr lang="hr-HR" sz="24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876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  <p:bldP spid="19" grpId="0" build="p"/>
      <p:bldP spid="12" grpId="0" build="p"/>
      <p:bldP spid="13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2580</TotalTime>
  <Words>681</Words>
  <Application>Microsoft Office PowerPoint</Application>
  <PresentationFormat>Široki zaslon</PresentationFormat>
  <Paragraphs>145</Paragraphs>
  <Slides>15</Slides>
  <Notes>0</Notes>
  <HiddenSlides>0</HiddenSlides>
  <MMClips>1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Cambria</vt:lpstr>
      <vt:lpstr>Tema sustava Office</vt:lpstr>
      <vt:lpstr>UNIT 3;  These Days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Siniša Vuksan</cp:lastModifiedBy>
  <cp:revision>271</cp:revision>
  <dcterms:created xsi:type="dcterms:W3CDTF">2020-09-12T11:20:19Z</dcterms:created>
  <dcterms:modified xsi:type="dcterms:W3CDTF">2020-11-28T15:18:06Z</dcterms:modified>
</cp:coreProperties>
</file>